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2" r:id="rId4"/>
    <p:sldId id="259" r:id="rId5"/>
    <p:sldId id="271" r:id="rId6"/>
    <p:sldId id="258" r:id="rId7"/>
    <p:sldId id="270" r:id="rId8"/>
    <p:sldId id="260" r:id="rId9"/>
    <p:sldId id="261" r:id="rId10"/>
    <p:sldId id="281" r:id="rId11"/>
    <p:sldId id="263" r:id="rId12"/>
    <p:sldId id="277" r:id="rId13"/>
    <p:sldId id="273" r:id="rId14"/>
    <p:sldId id="275" r:id="rId15"/>
    <p:sldId id="276" r:id="rId16"/>
    <p:sldId id="278" r:id="rId17"/>
    <p:sldId id="267" r:id="rId18"/>
    <p:sldId id="280" r:id="rId19"/>
    <p:sldId id="279" r:id="rId20"/>
    <p:sldId id="286" r:id="rId21"/>
    <p:sldId id="262" r:id="rId22"/>
    <p:sldId id="282" r:id="rId23"/>
    <p:sldId id="308" r:id="rId24"/>
    <p:sldId id="287" r:id="rId25"/>
    <p:sldId id="309" r:id="rId26"/>
    <p:sldId id="283" r:id="rId27"/>
    <p:sldId id="310" r:id="rId28"/>
    <p:sldId id="311" r:id="rId29"/>
    <p:sldId id="284" r:id="rId30"/>
    <p:sldId id="313" r:id="rId31"/>
    <p:sldId id="289" r:id="rId32"/>
    <p:sldId id="314" r:id="rId33"/>
    <p:sldId id="290" r:id="rId34"/>
    <p:sldId id="315" r:id="rId35"/>
    <p:sldId id="291" r:id="rId36"/>
    <p:sldId id="316" r:id="rId37"/>
    <p:sldId id="292" r:id="rId38"/>
    <p:sldId id="317" r:id="rId39"/>
    <p:sldId id="293" r:id="rId40"/>
    <p:sldId id="318" r:id="rId41"/>
    <p:sldId id="294" r:id="rId42"/>
    <p:sldId id="319" r:id="rId43"/>
    <p:sldId id="320" r:id="rId44"/>
    <p:sldId id="295" r:id="rId45"/>
    <p:sldId id="321" r:id="rId46"/>
    <p:sldId id="296" r:id="rId47"/>
    <p:sldId id="297" r:id="rId48"/>
    <p:sldId id="337" r:id="rId49"/>
    <p:sldId id="324" r:id="rId50"/>
    <p:sldId id="322" r:id="rId51"/>
    <p:sldId id="325" r:id="rId52"/>
    <p:sldId id="323" r:id="rId53"/>
    <p:sldId id="326" r:id="rId54"/>
    <p:sldId id="328" r:id="rId55"/>
    <p:sldId id="333" r:id="rId56"/>
    <p:sldId id="329" r:id="rId57"/>
    <p:sldId id="330" r:id="rId58"/>
    <p:sldId id="331" r:id="rId59"/>
    <p:sldId id="332" r:id="rId60"/>
    <p:sldId id="336" r:id="rId61"/>
    <p:sldId id="334" r:id="rId62"/>
    <p:sldId id="335" r:id="rId63"/>
    <p:sldId id="285" r:id="rId64"/>
  </p:sldIdLst>
  <p:sldSz cx="18288000" cy="10287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Georgia Pro" panose="02040502050405020303" pitchFamily="18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Signika Negative" pitchFamily="2" charset="0"/>
      <p:regular r:id="rId78"/>
      <p:bold r:id="rId79"/>
    </p:embeddedFont>
    <p:embeddedFont>
      <p:font typeface="Signika Negative" pitchFamily="2" charset="0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8"/>
    <a:srgbClr val="1A1A1A"/>
    <a:srgbClr val="000000"/>
    <a:srgbClr val="F3F5F6"/>
    <a:srgbClr val="262626"/>
    <a:srgbClr val="404040"/>
    <a:srgbClr val="F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5" d="100"/>
          <a:sy n="55" d="100"/>
        </p:scale>
        <p:origin x="79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C6C7C-A74C-4808-B9AC-D8E411D33E24}" type="datetimeFigureOut">
              <a:rPr lang="en-IN" smtClean="0"/>
              <a:t>29-10-2023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975AA-985A-46CD-9DE5-C112BBE12E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1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41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2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44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8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84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5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61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87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hyperlink" Target="https://www.tonsorium.co.u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spark.in/" TargetMode="External"/><Relationship Id="rId5" Type="http://schemas.openxmlformats.org/officeDocument/2006/relationships/hyperlink" Target="https://www.miosalon.com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199" y="1104900"/>
            <a:ext cx="15849600" cy="80772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F1A65A-10EF-B328-4DD1-34DAC33B64FC}"/>
              </a:ext>
            </a:extLst>
          </p:cNvPr>
          <p:cNvSpPr txBox="1"/>
          <p:nvPr/>
        </p:nvSpPr>
        <p:spPr>
          <a:xfrm>
            <a:off x="2743200" y="6438900"/>
            <a:ext cx="504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Signika negative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 SALONS UNDER ONE 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31679-2165-75FD-DC2B-1BD0512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6022" r="20690" b="5035"/>
          <a:stretch/>
        </p:blipFill>
        <p:spPr>
          <a:xfrm>
            <a:off x="9089571" y="1143627"/>
            <a:ext cx="7960388" cy="80280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DDF69D0-8C15-03F9-E938-F7B966312165}"/>
              </a:ext>
            </a:extLst>
          </p:cNvPr>
          <p:cNvSpPr txBox="1"/>
          <p:nvPr/>
        </p:nvSpPr>
        <p:spPr>
          <a:xfrm>
            <a:off x="688318" y="3694628"/>
            <a:ext cx="903972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>
                <a:latin typeface="Georgia Pro" panose="02040502050405020303" pitchFamily="18" charset="0"/>
              </a:rPr>
              <a:t>TONSORIUM</a:t>
            </a:r>
          </a:p>
          <a:p>
            <a:pPr algn="ctr"/>
            <a:r>
              <a:rPr lang="en-US" sz="8800" dirty="0">
                <a:latin typeface="Georgia Pro" panose="02040502050405020303" pitchFamily="18" charset="0"/>
              </a:rPr>
              <a:t>TWITS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54276D-C832-7AEF-623A-282B405E199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5258BDA-2AE2-6FCC-3B64-E0528B46B93A}"/>
              </a:ext>
            </a:extLst>
          </p:cNvPr>
          <p:cNvSpPr txBox="1"/>
          <p:nvPr/>
        </p:nvSpPr>
        <p:spPr>
          <a:xfrm>
            <a:off x="1188719" y="75144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89EEA-9191-4BD4-15F2-715DFC699591}"/>
              </a:ext>
            </a:extLst>
          </p:cNvPr>
          <p:cNvSpPr txBox="1"/>
          <p:nvPr/>
        </p:nvSpPr>
        <p:spPr>
          <a:xfrm flipH="1">
            <a:off x="1188719" y="2557295"/>
            <a:ext cx="11765281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5 entities in our System:  </a:t>
            </a:r>
          </a:p>
          <a:p>
            <a:endParaRPr lang="en-US" sz="44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</a:t>
            </a:r>
          </a:p>
          <a:p>
            <a:endParaRPr lang="en-IN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2DB7FD7E-1A4A-7CAE-FB63-D42542F8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04133"/>
            <a:ext cx="5745481" cy="574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3F51D-6979-1297-5667-C47904267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5488" y="773641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850" y="2110483"/>
            <a:ext cx="11078642" cy="7797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4400" b="1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 CAN :</a:t>
            </a:r>
          </a:p>
          <a:p>
            <a:pPr marL="247259" lvl="1"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 using login credentials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Tonsorium Owners (Approve Tonsorium and De-Activate Tonsorium)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Customers (Approve and De-Activate)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Services (Add, Update and Remove Services)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Payments(Make Payment to Tonsorium Owners, Receive payment from Customers, Refund, etc.)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A7A18-F094-EE83-172A-ACE668051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733278"/>
            <a:ext cx="5277644" cy="527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00BF0-E80C-AA1B-2677-7213F696D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509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90599" y="69905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2575190"/>
            <a:ext cx="11307241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Tonsoriums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Signup by providing relevant details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feedbacks of Tonsoriums and Staff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AD4F0-F30A-C197-19CC-0C3B488CE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41" y="2609198"/>
            <a:ext cx="4764760" cy="476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C0DCB-902A-41D3-846B-FFA69E5DC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051980" y="534389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980" y="1943100"/>
            <a:ext cx="11307241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0" indent="0">
              <a:buNone/>
            </a:pP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 CAN:</a:t>
            </a:r>
          </a:p>
          <a:p>
            <a:pPr marL="0" indent="0"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 up by providing relevant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Services (Add, Update, Remove Services)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(Cancel Appointments)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Staff (Add staff, Update staff details, Remove staff,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Payments (View)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E5E6-1C4A-54EB-F60C-468E1E67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81" r="20802" b="12281"/>
          <a:stretch/>
        </p:blipFill>
        <p:spPr>
          <a:xfrm>
            <a:off x="13411200" y="2606499"/>
            <a:ext cx="3969858" cy="507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A8778-A3E1-0918-B566-779FFCCA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4400" y="639358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1" y="2449742"/>
            <a:ext cx="11307241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(Accept/Decline and Cancel)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 from customers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work details (Total Customers served, ratings,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3ECB4-8E19-F992-44C4-C68EDAD1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933700"/>
            <a:ext cx="441960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A6C6-4BEF-3102-DB94-ED387C832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186540" y="754143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27" y="2817798"/>
            <a:ext cx="11307241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Tonsorium and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(Book, Cancel and Reschedule)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Make payments and request refund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and provide rating and feedback to Tonsorium and 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AD37-C8FD-EBB3-957B-550628C46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12801600" y="3122859"/>
            <a:ext cx="4652545" cy="404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97C8C-1290-B18E-7D9A-09A0D45CA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43961" y="3412673"/>
            <a:ext cx="5800077" cy="346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EXISTING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A87A4DE7-B56D-3A1F-DC33-36CABFA117A8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1295C70-1A60-1E93-8731-5EBE60786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927E380-13F1-5813-BEAF-82F23EF4C3A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4040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EXISTING SYSTEM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05E2666-6BD5-4021-4655-53F9C00583FC}"/>
              </a:ext>
            </a:extLst>
          </p:cNvPr>
          <p:cNvSpPr/>
          <p:nvPr/>
        </p:nvSpPr>
        <p:spPr>
          <a:xfrm>
            <a:off x="1246414" y="8606453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750ED-283F-D46F-2C3B-AF39DC75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0"/>
            <a:ext cx="15621000" cy="59521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76400" y="3400764"/>
            <a:ext cx="16421100" cy="535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Currently there are web-apps available online such as: 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https://www.miosalon.com/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https://respark.in/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https://www.tonsorium.co.uk/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all systems provide services to only single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a time.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ED202-5799-36A1-B41D-82696AB7D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6920" y="8724900"/>
            <a:ext cx="1100080" cy="110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DA515-4C64-EC8A-29B7-483EC8EF8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3" y="3786054"/>
            <a:ext cx="5835785" cy="48553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01061" y="3401420"/>
            <a:ext cx="6485877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PROPOSED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14751"/>
            <a:ext cx="13617940" cy="154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PROPOSED SYSTEM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866E223-17D4-BBE1-475D-5EF9F3FF06F2}"/>
              </a:ext>
            </a:extLst>
          </p:cNvPr>
          <p:cNvSpPr/>
          <p:nvPr/>
        </p:nvSpPr>
        <p:spPr>
          <a:xfrm>
            <a:off x="1246414" y="8724900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2A9E-D07F-39F9-5A17-CDF5DD76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1"/>
            <a:ext cx="15621000" cy="5943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543050" y="3156873"/>
            <a:ext cx="15250284" cy="59093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existing systems provide services to only single Tonsorium.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system provides platform to list down their Tonsorium’s online on our platform and customer can choose Tonsorium’s among multiple available options in their locations.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can Book, Schedule, Reschedule their appointments online with convenience from their homes to save their precious time.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customer has option to choose Tonsoriums according to Ratings and Reviews in order to ensure that they get best services.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87516" y="2511073"/>
            <a:ext cx="3086100" cy="6836378"/>
            <a:chOff x="0" y="-19050"/>
            <a:chExt cx="812800" cy="1710137"/>
          </a:xfrm>
        </p:grpSpPr>
        <p:sp>
          <p:nvSpPr>
            <p:cNvPr id="4" name="Freeform 4"/>
            <p:cNvSpPr/>
            <p:nvPr/>
          </p:nvSpPr>
          <p:spPr>
            <a:xfrm>
              <a:off x="8376" y="-1905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488882"/>
            <a:ext cx="7416941" cy="169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10000" dirty="0">
                <a:solidFill>
                  <a:srgbClr val="231F20"/>
                </a:solidFill>
                <a:latin typeface="Signika negative" pitchFamily="2" charset="0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2737646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53476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41592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213041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005418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683638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768667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2256" y="27813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3627859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634" y="4495608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6234" y="60860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6234" y="69242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PROPOSED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37560" y="52959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 AND GATHERING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4463" y="77624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AND TECHNOLOGY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40794C9-240E-5AA2-367E-5F75868E52C3}"/>
              </a:ext>
            </a:extLst>
          </p:cNvPr>
          <p:cNvSpPr txBox="1"/>
          <p:nvPr/>
        </p:nvSpPr>
        <p:spPr>
          <a:xfrm>
            <a:off x="5250953" y="8496300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6CF9B15-DB4B-F68D-70ED-10E54EDD8E9E}"/>
              </a:ext>
            </a:extLst>
          </p:cNvPr>
          <p:cNvSpPr txBox="1"/>
          <p:nvPr/>
        </p:nvSpPr>
        <p:spPr>
          <a:xfrm>
            <a:off x="6858634" y="86006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F1E9439-2226-8990-1FAB-A9EAEC348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1600" y="8770354"/>
            <a:ext cx="1154193" cy="11541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3400" y="2705100"/>
            <a:ext cx="8500738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" y="-30519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4D2B3D-219B-FF7E-4D0F-DB7635D327D1}"/>
              </a:ext>
            </a:extLst>
          </p:cNvPr>
          <p:cNvGrpSpPr/>
          <p:nvPr/>
        </p:nvGrpSpPr>
        <p:grpSpPr>
          <a:xfrm>
            <a:off x="805640" y="6581881"/>
            <a:ext cx="3478769" cy="2274615"/>
            <a:chOff x="1600200" y="5941547"/>
            <a:chExt cx="3467055" cy="1524971"/>
          </a:xfrm>
        </p:grpSpPr>
        <p:sp>
          <p:nvSpPr>
            <p:cNvPr id="9" name="TextBox 9"/>
            <p:cNvSpPr txBox="1"/>
            <p:nvPr/>
          </p:nvSpPr>
          <p:spPr>
            <a:xfrm>
              <a:off x="1731464" y="6606757"/>
              <a:ext cx="3204526" cy="859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HTML 5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CSS 3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JavaScript 13 </a:t>
              </a: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REACT JS v18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0200" y="5941547"/>
              <a:ext cx="3467055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FRONT-END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892114-530F-2BAE-86D0-18E6C5DC234C}"/>
              </a:ext>
            </a:extLst>
          </p:cNvPr>
          <p:cNvGrpSpPr/>
          <p:nvPr/>
        </p:nvGrpSpPr>
        <p:grpSpPr>
          <a:xfrm>
            <a:off x="2057400" y="5490228"/>
            <a:ext cx="14935200" cy="662132"/>
            <a:chOff x="1600200" y="5439650"/>
            <a:chExt cx="15313106" cy="662132"/>
          </a:xfrm>
        </p:grpSpPr>
        <p:sp>
          <p:nvSpPr>
            <p:cNvPr id="5" name="AutoShape 5"/>
            <p:cNvSpPr/>
            <p:nvPr/>
          </p:nvSpPr>
          <p:spPr>
            <a:xfrm>
              <a:off x="1752600" y="5829300"/>
              <a:ext cx="1431421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600200" y="5556818"/>
              <a:ext cx="501082" cy="50108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148548" y="5600700"/>
              <a:ext cx="754358" cy="501082"/>
              <a:chOff x="-487038" y="0"/>
              <a:chExt cx="1223638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487038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731754" y="5439650"/>
              <a:ext cx="1181552" cy="618250"/>
              <a:chOff x="-1179981" y="57150"/>
              <a:chExt cx="1916581" cy="10028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179981" y="247207"/>
                <a:ext cx="809172" cy="812799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F047A-464C-6181-00E5-22C00ACDEAFE}"/>
              </a:ext>
            </a:extLst>
          </p:cNvPr>
          <p:cNvGrpSpPr/>
          <p:nvPr/>
        </p:nvGrpSpPr>
        <p:grpSpPr>
          <a:xfrm>
            <a:off x="8155862" y="6667109"/>
            <a:ext cx="3204526" cy="1865514"/>
            <a:chOff x="8153400" y="6004753"/>
            <a:chExt cx="3204526" cy="1865514"/>
          </a:xfrm>
        </p:grpSpPr>
        <p:sp>
          <p:nvSpPr>
            <p:cNvPr id="29" name="TextBox 29"/>
            <p:cNvSpPr txBox="1"/>
            <p:nvPr/>
          </p:nvSpPr>
          <p:spPr>
            <a:xfrm>
              <a:off x="8153400" y="6908465"/>
              <a:ext cx="3204526" cy="96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 err="1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mongoDB</a:t>
              </a: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v6.0.7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Node JS v20</a:t>
              </a:r>
            </a:p>
            <a:p>
              <a:pPr algn="ctr">
                <a:lnSpc>
                  <a:spcPts val="2545"/>
                </a:lnSpc>
              </a:pP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360300" y="6004753"/>
              <a:ext cx="2709833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BACK-END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A6DA93-7AC9-CA5E-A5C9-78A536894CC0}"/>
              </a:ext>
            </a:extLst>
          </p:cNvPr>
          <p:cNvGrpSpPr/>
          <p:nvPr/>
        </p:nvGrpSpPr>
        <p:grpSpPr>
          <a:xfrm>
            <a:off x="13952219" y="6523450"/>
            <a:ext cx="3824296" cy="1941074"/>
            <a:chOff x="14138528" y="6205494"/>
            <a:chExt cx="3824296" cy="1941074"/>
          </a:xfrm>
        </p:grpSpPr>
        <p:sp>
          <p:nvSpPr>
            <p:cNvPr id="31" name="TextBox 31"/>
            <p:cNvSpPr txBox="1"/>
            <p:nvPr/>
          </p:nvSpPr>
          <p:spPr>
            <a:xfrm>
              <a:off x="14550074" y="6864166"/>
              <a:ext cx="320452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MS PowerPoint 2021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Draw.io v21.6.1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Canva v1.38.0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4138528" y="6205494"/>
              <a:ext cx="3824296" cy="5110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IN" sz="3200" spc="289" dirty="0">
                  <a:solidFill>
                    <a:srgbClr val="231F20"/>
                  </a:solidFill>
                  <a:latin typeface="Signika negative" pitchFamily="2" charset="0"/>
                </a:rPr>
                <a:t>OTHER </a:t>
              </a: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TOOLS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F63DC3-CFEF-EA5A-3261-CD0B96E505DD}"/>
              </a:ext>
            </a:extLst>
          </p:cNvPr>
          <p:cNvGrpSpPr/>
          <p:nvPr/>
        </p:nvGrpSpPr>
        <p:grpSpPr>
          <a:xfrm>
            <a:off x="14069665" y="2213416"/>
            <a:ext cx="3303935" cy="3009062"/>
            <a:chOff x="14344900" y="2105190"/>
            <a:chExt cx="3303935" cy="300906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BB22DD-691B-976B-EF43-6FEE0054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4900" y="3710390"/>
              <a:ext cx="1508670" cy="1402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F69C11-44E9-D93D-1CBB-BB02D3F5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66046" y="2105190"/>
              <a:ext cx="1301873" cy="13018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606C76-8DE0-66E6-E26F-D329D9A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14127" y="3679544"/>
              <a:ext cx="1434708" cy="14347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541833-0AF6-1DBC-B298-254A3CE32720}"/>
              </a:ext>
            </a:extLst>
          </p:cNvPr>
          <p:cNvGrpSpPr/>
          <p:nvPr/>
        </p:nvGrpSpPr>
        <p:grpSpPr>
          <a:xfrm>
            <a:off x="7086038" y="1986796"/>
            <a:ext cx="5263279" cy="3434301"/>
            <a:chOff x="7765098" y="1971038"/>
            <a:chExt cx="5263279" cy="34343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56B455-6105-0088-CA8A-5C36BD64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90" t="19707" r="-3134" b="26631"/>
            <a:stretch/>
          </p:blipFill>
          <p:spPr>
            <a:xfrm>
              <a:off x="7765098" y="1971038"/>
              <a:ext cx="5263279" cy="146959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463F0B-CFD7-DAAD-FADE-E7EE042E7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8" b="18948"/>
            <a:stretch/>
          </p:blipFill>
          <p:spPr>
            <a:xfrm>
              <a:off x="9692148" y="3358937"/>
              <a:ext cx="3178912" cy="204640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B178A1-BC45-A9B5-4E4E-BB50115187A5}"/>
              </a:ext>
            </a:extLst>
          </p:cNvPr>
          <p:cNvGrpSpPr/>
          <p:nvPr/>
        </p:nvGrpSpPr>
        <p:grpSpPr>
          <a:xfrm>
            <a:off x="762609" y="2755678"/>
            <a:ext cx="5472230" cy="1981065"/>
            <a:chOff x="762609" y="2922508"/>
            <a:chExt cx="5472230" cy="19810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617B82-4B18-11E4-E6DE-2351525F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560" y="3364074"/>
              <a:ext cx="1339279" cy="133927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7FD5D47-E09C-60EF-6A8B-25224CB7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9" y="2922508"/>
              <a:ext cx="3962130" cy="198106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7EBE5E03-F235-01F0-20F8-2EAF666D3E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64CC8BC-1D09-B628-36FF-81A209D5C436}"/>
              </a:ext>
            </a:extLst>
          </p:cNvPr>
          <p:cNvGrpSpPr/>
          <p:nvPr/>
        </p:nvGrpSpPr>
        <p:grpSpPr>
          <a:xfrm>
            <a:off x="0" y="1"/>
            <a:ext cx="18288000" cy="1939818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9B08FA-E3BF-CDB3-7393-BB1BE7985F9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2AF76AD-9724-7A85-BA3E-859C1B1841E4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C36B8B-BABA-45C7-1173-DB81206C9D6D}"/>
              </a:ext>
            </a:extLst>
          </p:cNvPr>
          <p:cNvSpPr txBox="1"/>
          <p:nvPr/>
        </p:nvSpPr>
        <p:spPr>
          <a:xfrm>
            <a:off x="2356682" y="228743"/>
            <a:ext cx="13659673" cy="13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1000">
              <a:schemeClr val="tx1">
                <a:lumMod val="85000"/>
                <a:lumOff val="15000"/>
              </a:schemeClr>
            </a:gs>
            <a:gs pos="60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AA863-92DF-CB0B-3068-B4D06DD80554}"/>
              </a:ext>
            </a:extLst>
          </p:cNvPr>
          <p:cNvGrpSpPr/>
          <p:nvPr/>
        </p:nvGrpSpPr>
        <p:grpSpPr>
          <a:xfrm>
            <a:off x="11125200" y="21771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342A32-A027-D664-B68F-9C5D415E28D3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366BE20A-6E83-637E-FBD4-8E5CAC38741C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1D8553-FED2-A3A6-E72C-4A8F67410DB4}"/>
              </a:ext>
            </a:extLst>
          </p:cNvPr>
          <p:cNvGrpSpPr/>
          <p:nvPr/>
        </p:nvGrpSpPr>
        <p:grpSpPr>
          <a:xfrm>
            <a:off x="7962900" y="10887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248010-3C56-9A9F-23D6-C7F8CF4FF4E7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61AA9AC5-9870-6D0D-DA7A-66FDDE2C0E68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60B3E-3162-34F1-5974-C1F5D6164BC4}"/>
              </a:ext>
            </a:extLst>
          </p:cNvPr>
          <p:cNvGrpSpPr/>
          <p:nvPr/>
        </p:nvGrpSpPr>
        <p:grpSpPr>
          <a:xfrm>
            <a:off x="4800600" y="16329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970854-4D00-15E3-4501-D098C3F4512E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CCE8D5B5-669E-8532-3FFC-B3AAC2AC326A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5B69DB-EA71-BE7C-F523-AD5E306433CB}"/>
              </a:ext>
            </a:extLst>
          </p:cNvPr>
          <p:cNvSpPr txBox="1"/>
          <p:nvPr/>
        </p:nvSpPr>
        <p:spPr>
          <a:xfrm>
            <a:off x="5312232" y="2044042"/>
            <a:ext cx="8267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Signika negative" pitchFamily="2" charset="0"/>
              </a:rPr>
              <a:t>D		 F		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0B83C-9C27-B4D9-AA19-E6CD7961F325}"/>
              </a:ext>
            </a:extLst>
          </p:cNvPr>
          <p:cNvSpPr txBox="1"/>
          <p:nvPr/>
        </p:nvSpPr>
        <p:spPr>
          <a:xfrm>
            <a:off x="5361218" y="4260033"/>
            <a:ext cx="826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Signika negative" pitchFamily="2" charset="0"/>
              </a:rPr>
              <a:t>DATA 		   FLOW 	            DIAGRAMS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30D8E-0AD8-E4BA-2175-BB576F966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0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CAEFF2-61A2-A1CB-C97A-2CDC3538AD2C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6B05E-D580-2A8B-F2D0-B60F5B2F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089" y="0"/>
            <a:ext cx="1456582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C462-C854-9098-BD08-DAD76867D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90F9C-B340-1DBA-740C-588F3C4D71EA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A00A-0F44-D323-B502-5B4ADEB2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873" y="0"/>
            <a:ext cx="14444254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10923-AF84-0926-1292-9F936F5A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95800" y="2510151"/>
            <a:ext cx="9296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2.0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3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D112D1-E7D6-70D8-D437-30D1123A159D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A093-D2EB-7C8F-123E-A08DCB537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198" y="0"/>
            <a:ext cx="14715598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2F54B-C27A-5721-15E2-F431DAC76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2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2540" y="2421006"/>
            <a:ext cx="7381460" cy="175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  <a:ea typeface="Roboto" panose="020F0502020204030204" pitchFamily="2" charset="0"/>
                <a:cs typeface="Roboto" panose="020F0502020204030204" pitchFamily="2" charset="0"/>
              </a:rPr>
              <a:t>OUR TEAM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611C198-9E13-0249-D071-2E037EDCB7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triangle">
            <a:avLst>
              <a:gd name="adj" fmla="val 100000"/>
            </a:avLst>
          </a:prstGeom>
          <a:solidFill>
            <a:srgbClr val="F5F7F7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ABAEF-28F2-EEA2-E647-FE8BC3D4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147716"/>
            <a:ext cx="9591260" cy="374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B8784-DCF2-9574-D1C2-24CFD2B8D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8677" y="8841805"/>
            <a:ext cx="1010534" cy="1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00500" y="2510151"/>
            <a:ext cx="102870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4F9BFB-679A-FDEA-8D58-9F8867727920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D1063-381B-AE51-BEF0-F51F2D7E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290" y="0"/>
            <a:ext cx="14621414" cy="1029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52263-7F36-CFBC-FF29-160DDFE6D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3D6080-4979-2765-6EC2-FBC72110B285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E51-98CC-4E3D-6404-E4CBE7E5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507" y="0"/>
            <a:ext cx="145029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8721A-30C3-2023-BF52-66BF362A4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5.0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0F51E-3845-9B78-C793-980FA98AD77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30D71-CD78-AF40-8077-78789469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574" y="0"/>
            <a:ext cx="14594847" cy="10286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BA057-D567-2EEB-2AEC-624BA3803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99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6.0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APPOINTMENT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CC9D5-7598-83B9-D09D-6BBA8860B4A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9E8ED-8FFC-D03D-80C6-E7ABE416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056" y="0"/>
            <a:ext cx="144558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945FB-4E58-ACD6-5A4F-757C97A5E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8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7.0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PAYMENT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B02CEE-D797-D674-A26E-AF5F3CA7C736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ACD5-E57B-ACD6-BABC-8ED911D6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127" y="0"/>
            <a:ext cx="14591740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4890E-7B35-FD4A-7370-B5EA13038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200" y="-1778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BC006629-105C-98D2-DF52-39B826E81BAF}"/>
              </a:ext>
            </a:extLst>
          </p:cNvPr>
          <p:cNvSpPr/>
          <p:nvPr/>
        </p:nvSpPr>
        <p:spPr>
          <a:xfrm>
            <a:off x="1522899" y="8149253"/>
            <a:ext cx="15242202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2438400" y="419100"/>
            <a:ext cx="14554195" cy="1142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000" b="1" dirty="0">
                <a:solidFill>
                  <a:srgbClr val="231F20"/>
                </a:solidFill>
                <a:latin typeface="Signika negative" pitchFamily="2" charset="0"/>
              </a:rPr>
              <a:t>ST. XAVIER’S COLLEGE, AHMEDABAD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38EC1-744D-E53F-661D-488BECBC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26" y="5296516"/>
            <a:ext cx="15274860" cy="3472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34DC2-B853-AD67-E818-6567D01BFD66}"/>
              </a:ext>
            </a:extLst>
          </p:cNvPr>
          <p:cNvSpPr txBox="1"/>
          <p:nvPr/>
        </p:nvSpPr>
        <p:spPr>
          <a:xfrm>
            <a:off x="1828800" y="5602704"/>
            <a:ext cx="1526397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INTERNAL GUIDE : Ms. KHUSHBOO SHAH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GUIDE : Mr. PALLAV MAMTORA (TECHMICRA IT SOLUTIONS)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841DA-0479-36DA-C4F9-3C5403BC4478}"/>
              </a:ext>
            </a:extLst>
          </p:cNvPr>
          <p:cNvGrpSpPr/>
          <p:nvPr/>
        </p:nvGrpSpPr>
        <p:grpSpPr>
          <a:xfrm>
            <a:off x="1501127" y="2095500"/>
            <a:ext cx="15274859" cy="2804114"/>
            <a:chOff x="1501127" y="2448956"/>
            <a:chExt cx="15274859" cy="2804114"/>
          </a:xfrm>
        </p:grpSpPr>
        <p:sp>
          <p:nvSpPr>
            <p:cNvPr id="11" name="Freeform 11"/>
            <p:cNvSpPr/>
            <p:nvPr/>
          </p:nvSpPr>
          <p:spPr>
            <a:xfrm>
              <a:off x="1501127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KRISHNA HANDA</a:t>
              </a:r>
            </a:p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21-BCA-025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869591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NIHAR SHAH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21-BCA-070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185359" y="4213465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NAYAN PATIDAR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21-BCA-056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B76B1-2384-A2F6-FB13-5020AF82BE2F}"/>
                </a:ext>
              </a:extLst>
            </p:cNvPr>
            <p:cNvSpPr txBox="1"/>
            <p:nvPr/>
          </p:nvSpPr>
          <p:spPr>
            <a:xfrm>
              <a:off x="8039099" y="2448956"/>
              <a:ext cx="2133604" cy="715089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3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2753B4-C2C2-D095-ECB5-2AA3B6D9E5D8}"/>
                </a:ext>
              </a:extLst>
            </p:cNvPr>
            <p:cNvGrpSpPr/>
            <p:nvPr/>
          </p:nvGrpSpPr>
          <p:grpSpPr>
            <a:xfrm>
              <a:off x="3454324" y="3171174"/>
              <a:ext cx="11379352" cy="1042291"/>
              <a:chOff x="3454324" y="3171174"/>
              <a:chExt cx="11379352" cy="104229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44358A-D936-3F03-CD2B-BA77957ADE85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flipH="1">
                <a:off x="9138557" y="3171174"/>
                <a:ext cx="5442" cy="1042291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B843EF-2E18-35F7-9E35-894AA95C437A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3454324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C40387-6386-2DA8-1699-B9DBF72A1D8D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14822788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F9273F-5E4D-6A8E-6FB6-153E2EDE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7100" y="3690316"/>
                <a:ext cx="11366576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D3B0039-9101-313C-09BC-77DD2BE6CC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5102" y="8781145"/>
            <a:ext cx="1118289" cy="111828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828799" y="6927196"/>
            <a:ext cx="15263975" cy="1572833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CO-ORDINATORS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DHWANIR SHAH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Dr. MANALI BRAHMBHATT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A80C9-C5C9-7309-2CF3-976C3EF3D3B5}"/>
              </a:ext>
            </a:extLst>
          </p:cNvPr>
          <p:cNvSpPr/>
          <p:nvPr/>
        </p:nvSpPr>
        <p:spPr>
          <a:xfrm>
            <a:off x="9051634" y="46818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8.0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4E7E17-CE7E-0389-2C23-5288622DD1B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A673C-B8C9-A3D1-1D27-D61E8D50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517" y="0"/>
            <a:ext cx="14654964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B7F61-7891-E36A-2875-1E428D12A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2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28660" y="2510151"/>
            <a:ext cx="1243068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81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2510151"/>
            <a:ext cx="12344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4.1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CUSTOMER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15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EF6BD1-706A-1190-3B74-0C7523E976E4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32FE6-1F4A-74E4-9A61-E9AA63B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58" y="0"/>
            <a:ext cx="1601316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3208A-7F41-B6E1-A7B1-C72EF00C57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5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2588" y="2510151"/>
            <a:ext cx="17002824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4.3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TONSORIUM STAFF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5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5886D-936B-0794-71C8-54614DD2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268" y="0"/>
            <a:ext cx="14719459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5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255058-D548-661E-B228-DCE1A242C932}"/>
              </a:ext>
            </a:extLst>
          </p:cNvPr>
          <p:cNvSpPr/>
          <p:nvPr/>
        </p:nvSpPr>
        <p:spPr>
          <a:xfrm>
            <a:off x="0" y="5143500"/>
            <a:ext cx="18288000" cy="51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914A-E7CC-1946-ADA4-71A831BF9E9C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1775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9904A9-4519-C69B-8575-29D7464C519A}"/>
              </a:ext>
            </a:extLst>
          </p:cNvPr>
          <p:cNvCxnSpPr>
            <a:cxnSpLocks/>
          </p:cNvCxnSpPr>
          <p:nvPr/>
        </p:nvCxnSpPr>
        <p:spPr>
          <a:xfrm>
            <a:off x="206829" y="10020300"/>
            <a:ext cx="177981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A96A3B-4DE1-83BD-5272-62EA1199B4F2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0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78C1E4-1567-4716-0D32-A1C9A1F5D08B}"/>
              </a:ext>
            </a:extLst>
          </p:cNvPr>
          <p:cNvCxnSpPr>
            <a:cxnSpLocks/>
          </p:cNvCxnSpPr>
          <p:nvPr/>
        </p:nvCxnSpPr>
        <p:spPr>
          <a:xfrm>
            <a:off x="17983200" y="266700"/>
            <a:ext cx="10886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06A4E7-357B-ADA1-6E6B-29B247481D8D}"/>
              </a:ext>
            </a:extLst>
          </p:cNvPr>
          <p:cNvCxnSpPr>
            <a:cxnSpLocks/>
          </p:cNvCxnSpPr>
          <p:nvPr/>
        </p:nvCxnSpPr>
        <p:spPr>
          <a:xfrm>
            <a:off x="18004971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A05D60-B46A-E2D6-7EB9-FDE9580B9973}"/>
              </a:ext>
            </a:extLst>
          </p:cNvPr>
          <p:cNvCxnSpPr>
            <a:cxnSpLocks/>
          </p:cNvCxnSpPr>
          <p:nvPr/>
        </p:nvCxnSpPr>
        <p:spPr>
          <a:xfrm>
            <a:off x="228600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A7CD79-4F89-7898-D706-32754573B14B}"/>
              </a:ext>
            </a:extLst>
          </p:cNvPr>
          <p:cNvSpPr txBox="1"/>
          <p:nvPr/>
        </p:nvSpPr>
        <p:spPr>
          <a:xfrm>
            <a:off x="7096125" y="3007178"/>
            <a:ext cx="4095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latin typeface="Signika Negative" pitchFamily="2" charset="0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54A8F-B836-364C-188C-1779E2C6F2D3}"/>
              </a:ext>
            </a:extLst>
          </p:cNvPr>
          <p:cNvSpPr txBox="1"/>
          <p:nvPr/>
        </p:nvSpPr>
        <p:spPr>
          <a:xfrm>
            <a:off x="4876802" y="5538160"/>
            <a:ext cx="8534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chemeClr val="bg1"/>
                </a:solidFill>
                <a:latin typeface="Signika Negative" pitchFamily="2" charset="0"/>
              </a:rPr>
              <a:t>DICTIONARY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15B2E-9153-3029-3776-BC664B3D1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411" y="8553041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32657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99527C-D353-F299-26EF-9EA4A340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47552"/>
              </p:ext>
            </p:extLst>
          </p:nvPr>
        </p:nvGraphicFramePr>
        <p:xfrm>
          <a:off x="7059672" y="413445"/>
          <a:ext cx="9240154" cy="946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078">
                  <a:extLst>
                    <a:ext uri="{9D8B030D-6E8A-4147-A177-3AD203B41FA5}">
                      <a16:colId xmlns:a16="http://schemas.microsoft.com/office/drawing/2014/main" val="3302522676"/>
                    </a:ext>
                  </a:extLst>
                </a:gridCol>
                <a:gridCol w="1038342">
                  <a:extLst>
                    <a:ext uri="{9D8B030D-6E8A-4147-A177-3AD203B41FA5}">
                      <a16:colId xmlns:a16="http://schemas.microsoft.com/office/drawing/2014/main" val="2822386595"/>
                    </a:ext>
                  </a:extLst>
                </a:gridCol>
                <a:gridCol w="7410734">
                  <a:extLst>
                    <a:ext uri="{9D8B030D-6E8A-4147-A177-3AD203B41FA5}">
                      <a16:colId xmlns:a16="http://schemas.microsoft.com/office/drawing/2014/main" val="1452619557"/>
                    </a:ext>
                  </a:extLst>
                </a:gridCol>
              </a:tblGrid>
              <a:tr h="593785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2600" b="1" i="0" dirty="0">
                          <a:effectLst/>
                        </a:rPr>
                        <a:t>1)</a:t>
                      </a:r>
                      <a:endParaRPr lang="en-IN" sz="2600" b="1" i="0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ADMIN_DETAILS TABLE</a:t>
                      </a:r>
                      <a:endParaRPr lang="en-IN" sz="2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16455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2)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375975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TONSORIUM_STAFF_DETAILS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3080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4)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7533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SERVICE_DETAILS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5327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MASTER_SERVICE_DETAILS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92752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45843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APPOINTMENT_DETAILS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310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7)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PAYMENT_DETAILS_TABLE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43596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7603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557647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7.3)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REFUND_DETAILS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9879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8)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FEEDBACK_DETAILS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66929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9)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STATE_DETAILS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9441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10)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CITY_DETAILS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038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6F23F08-F162-C4DF-D06F-4B109ED08FC5}"/>
              </a:ext>
            </a:extLst>
          </p:cNvPr>
          <p:cNvSpPr/>
          <p:nvPr/>
        </p:nvSpPr>
        <p:spPr>
          <a:xfrm>
            <a:off x="32660" y="0"/>
            <a:ext cx="5071498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A705E-DD8E-B858-A18C-7D2FC83B6F39}"/>
              </a:ext>
            </a:extLst>
          </p:cNvPr>
          <p:cNvSpPr txBox="1"/>
          <p:nvPr/>
        </p:nvSpPr>
        <p:spPr>
          <a:xfrm>
            <a:off x="152400" y="3019841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LIST 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OF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 TABLES</a:t>
            </a:r>
            <a:endParaRPr lang="en-IN" sz="9000" dirty="0">
              <a:solidFill>
                <a:schemeClr val="bg1"/>
              </a:solidFill>
              <a:latin typeface="Signika Negati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4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ADMIN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2BE4D-01A9-7D9F-4AE3-41796115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41" y="4407494"/>
            <a:ext cx="17225318" cy="35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86300" y="3412673"/>
            <a:ext cx="8915400" cy="3487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COMPANY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6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E377F-A4A6-490E-0211-E76959624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53" y="3752572"/>
            <a:ext cx="16830693" cy="45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7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STAFF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04A67-D69F-5491-FE88-660DBD391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45" y="3566167"/>
            <a:ext cx="16633706" cy="4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6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405A6-E23D-5C9B-DCE8-8C601CFC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89" y="3922250"/>
            <a:ext cx="16701420" cy="4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2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495300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SERVICE DETAILS TABLES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200" y="8916889"/>
            <a:ext cx="990600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5B877-7979-668F-FC8D-7D9B0485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04" y="3574403"/>
            <a:ext cx="17373600" cy="201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E8545-78D1-EF7B-C41B-9783F0AD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86" y="6066273"/>
            <a:ext cx="17333318" cy="24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5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APPOINTMENT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E501E-A360-43D8-5B7D-1A587464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17" y="4360177"/>
            <a:ext cx="17049961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9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2314" y="250796"/>
            <a:ext cx="12823372" cy="901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PAYMENT DETAILS </a:t>
            </a:r>
          </a:p>
          <a:p>
            <a:pPr>
              <a:lnSpc>
                <a:spcPct val="200000"/>
              </a:lnSpc>
            </a:pPr>
            <a:r>
              <a:rPr lang="en-US" sz="6600" dirty="0">
                <a:solidFill>
                  <a:srgbClr val="FFFFFF"/>
                </a:solidFill>
                <a:latin typeface="Signika negative" pitchFamily="2" charset="0"/>
              </a:rPr>
              <a:t>SUB-TABLES :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  <a:endParaRPr lang="en-US" sz="8000" dirty="0">
              <a:solidFill>
                <a:schemeClr val="bg1"/>
              </a:solidFill>
              <a:latin typeface="Signika negativ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FADCE-C12F-CBA1-BB45-176B4CD0F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47" y="4257945"/>
            <a:ext cx="17131101" cy="38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16191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8E5913-F767-B9D2-630A-965E06BC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8" y="4152730"/>
            <a:ext cx="16992600" cy="39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5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7156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76AB9-B1F9-78F4-E07A-3AFF3FC78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361" y="4305300"/>
            <a:ext cx="16637439" cy="37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FEEDBACK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C8D81-AAB4-4413-F72C-FBC8D618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16" y="4296114"/>
            <a:ext cx="17001363" cy="3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886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914400" y="607888"/>
            <a:ext cx="88625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Signika negative" pitchFamily="2" charset="0"/>
              </a:rPr>
              <a:t>COMPANY INTRODUCTION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A290E9-C749-3D58-20E1-751278D0358B}"/>
              </a:ext>
            </a:extLst>
          </p:cNvPr>
          <p:cNvGrpSpPr/>
          <p:nvPr/>
        </p:nvGrpSpPr>
        <p:grpSpPr>
          <a:xfrm>
            <a:off x="1447800" y="1876515"/>
            <a:ext cx="9938501" cy="3266985"/>
            <a:chOff x="1447800" y="1876515"/>
            <a:chExt cx="9938501" cy="3266985"/>
          </a:xfrm>
        </p:grpSpPr>
        <p:sp>
          <p:nvSpPr>
            <p:cNvPr id="6" name="Freeform 6"/>
            <p:cNvSpPr/>
            <p:nvPr/>
          </p:nvSpPr>
          <p:spPr>
            <a:xfrm>
              <a:off x="1633336" y="4110653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447800" y="1876515"/>
              <a:ext cx="9938501" cy="3019782"/>
              <a:chOff x="0" y="-74156"/>
              <a:chExt cx="3682024" cy="88695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4156"/>
                <a:ext cx="3682024" cy="87977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962635" y="2339187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91563" y="2189245"/>
              <a:ext cx="7132181" cy="236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Techmicra IT Solutions 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based in Ahmedabad have been providing IT solutions &amp; services to organizations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since 2013 located at Office No 12. First Floor Sanidhya Building, Ashram Rd, opp. UCO Bank, Ellisbridge,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Ahmedabad, Gujarat 380006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Person: Pallav Mamtora</a:t>
              </a:r>
              <a:b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No. 9727835207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A2409-5B47-1DEF-0D36-D72B33E26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262" y="2098274"/>
            <a:ext cx="4915698" cy="14196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00088FD8-3C15-F910-4F1C-4CFA0C6E45D9}"/>
              </a:ext>
            </a:extLst>
          </p:cNvPr>
          <p:cNvSpPr/>
          <p:nvPr/>
        </p:nvSpPr>
        <p:spPr>
          <a:xfrm>
            <a:off x="1611565" y="866635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712416-8DFB-4A6B-16C0-89453ED4A5E3}"/>
              </a:ext>
            </a:extLst>
          </p:cNvPr>
          <p:cNvGrpSpPr/>
          <p:nvPr/>
        </p:nvGrpSpPr>
        <p:grpSpPr>
          <a:xfrm>
            <a:off x="1447800" y="5143500"/>
            <a:ext cx="9938501" cy="4540630"/>
            <a:chOff x="1999270" y="5673463"/>
            <a:chExt cx="9752965" cy="4540630"/>
          </a:xfrm>
        </p:grpSpPr>
        <p:grpSp>
          <p:nvGrpSpPr>
            <p:cNvPr id="13" name="Group 13"/>
            <p:cNvGrpSpPr/>
            <p:nvPr/>
          </p:nvGrpSpPr>
          <p:grpSpPr>
            <a:xfrm>
              <a:off x="1999270" y="5673463"/>
              <a:ext cx="9752965" cy="4540630"/>
              <a:chOff x="0" y="-19050"/>
              <a:chExt cx="3682024" cy="831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6270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201146" y="6168636"/>
              <a:ext cx="7132181" cy="3385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company started with web development and design solutions during its inception phase and now has more than 25 departments like CRM development, Branding solutions, ERP implementation solutions, database administration &amp; development, business intelligence and data analytics and more. With over 40 plus employees we are continually growing in each and every technology/domain. Extensive training and research programs for all our trainers and developers strengthen our grip and make us better in what we do.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93811" y="6056315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7" name="Graphic 26" descr="Connections with solid fill">
            <a:extLst>
              <a:ext uri="{FF2B5EF4-FFF2-40B4-BE49-F238E27FC236}">
                <a16:creationId xmlns:a16="http://schemas.microsoft.com/office/drawing/2014/main" id="{E4B1FDEE-ADB2-F5EA-75E9-975A37AD5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25527" y="4592736"/>
            <a:ext cx="4214673" cy="42146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C67EC2-C8E9-6452-06E1-E2A14C65EB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STATE AND CITY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BFCE0-4B13-57B4-40AF-CE9D5AF09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4196014"/>
            <a:ext cx="17249456" cy="15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9FA70-6530-46AA-0DFF-336CD4D65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6448166"/>
            <a:ext cx="17249456" cy="184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225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 contrast="-2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40644" y="3401420"/>
            <a:ext cx="12806712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IN" sz="10000" dirty="0">
                <a:solidFill>
                  <a:srgbClr val="F5F7F8"/>
                </a:solidFill>
                <a:latin typeface="Signika negative" pitchFamily="2" charset="0"/>
              </a:rPr>
              <a:t>ENTITY-RELATIONSHIP DIAGRAM</a:t>
            </a:r>
            <a:endParaRPr lang="en-US" sz="10000" dirty="0">
              <a:solidFill>
                <a:srgbClr val="F5F7F8"/>
              </a:solidFill>
              <a:latin typeface="Signika negativ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B628FB-AA6F-EAB9-106F-EDE26F6222E2}"/>
              </a:ext>
            </a:extLst>
          </p:cNvPr>
          <p:cNvSpPr/>
          <p:nvPr/>
        </p:nvSpPr>
        <p:spPr>
          <a:xfrm>
            <a:off x="1219200" y="1790700"/>
            <a:ext cx="15392400" cy="6019800"/>
          </a:xfrm>
          <a:prstGeom prst="rect">
            <a:avLst/>
          </a:prstGeom>
          <a:noFill/>
          <a:ln w="38100">
            <a:solidFill>
              <a:srgbClr val="F5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3A955-38A0-04B0-D3E0-27ED6D3C72AE}"/>
              </a:ext>
            </a:extLst>
          </p:cNvPr>
          <p:cNvSpPr/>
          <p:nvPr/>
        </p:nvSpPr>
        <p:spPr>
          <a:xfrm>
            <a:off x="1676400" y="2133600"/>
            <a:ext cx="15392400" cy="6019800"/>
          </a:xfrm>
          <a:prstGeom prst="rect">
            <a:avLst/>
          </a:prstGeom>
          <a:noFill/>
          <a:ln w="38100">
            <a:solidFill>
              <a:srgbClr val="F5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79D49-DA56-52D6-47F1-8FC8EFC69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624" y="0"/>
            <a:ext cx="1465875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97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onal Stripe 6">
            <a:extLst>
              <a:ext uri="{FF2B5EF4-FFF2-40B4-BE49-F238E27FC236}">
                <a16:creationId xmlns:a16="http://schemas.microsoft.com/office/drawing/2014/main" id="{7D6670AF-2F8D-94D7-7BB4-9702295E4839}"/>
              </a:ext>
            </a:extLst>
          </p:cNvPr>
          <p:cNvSpPr/>
          <p:nvPr/>
        </p:nvSpPr>
        <p:spPr>
          <a:xfrm rot="10800000">
            <a:off x="12573000" y="3619500"/>
            <a:ext cx="5715000" cy="6667500"/>
          </a:xfrm>
          <a:prstGeom prst="diagStripe">
            <a:avLst/>
          </a:prstGeom>
          <a:gradFill flip="none" rotWithShape="1">
            <a:gsLst>
              <a:gs pos="56000">
                <a:srgbClr val="000000">
                  <a:tint val="66000"/>
                  <a:satMod val="160000"/>
                </a:srgbClr>
              </a:gs>
              <a:gs pos="7000">
                <a:schemeClr val="tx1"/>
              </a:gs>
              <a:gs pos="100000">
                <a:schemeClr val="tx1"/>
              </a:gs>
              <a:gs pos="40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4FA2344-D6BB-5659-F34D-BD51B6BF2924}"/>
              </a:ext>
            </a:extLst>
          </p:cNvPr>
          <p:cNvSpPr/>
          <p:nvPr/>
        </p:nvSpPr>
        <p:spPr>
          <a:xfrm>
            <a:off x="214715" y="6183427"/>
            <a:ext cx="1980000" cy="1800000"/>
          </a:xfrm>
          <a:prstGeom prst="hexagon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EAFFBD7-4D4A-18C7-4E07-C2ACC650DE1F}"/>
              </a:ext>
            </a:extLst>
          </p:cNvPr>
          <p:cNvSpPr/>
          <p:nvPr/>
        </p:nvSpPr>
        <p:spPr>
          <a:xfrm>
            <a:off x="1796142" y="5203371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C379462-3EBD-EFF5-B16E-0AC5DFFACB4F}"/>
              </a:ext>
            </a:extLst>
          </p:cNvPr>
          <p:cNvSpPr/>
          <p:nvPr/>
        </p:nvSpPr>
        <p:spPr>
          <a:xfrm>
            <a:off x="1828201" y="7076739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CA6AECB-77CB-FE9B-EE62-A975A27B174C}"/>
              </a:ext>
            </a:extLst>
          </p:cNvPr>
          <p:cNvSpPr/>
          <p:nvPr/>
        </p:nvSpPr>
        <p:spPr>
          <a:xfrm>
            <a:off x="3386701" y="61017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8C59352-083C-686D-D33D-4D1BC219CCFB}"/>
              </a:ext>
            </a:extLst>
          </p:cNvPr>
          <p:cNvSpPr/>
          <p:nvPr/>
        </p:nvSpPr>
        <p:spPr>
          <a:xfrm>
            <a:off x="3348602" y="2324100"/>
            <a:ext cx="1980000" cy="1800000"/>
          </a:xfrm>
          <a:prstGeom prst="hexagon">
            <a:avLst/>
          </a:prstGeom>
          <a:solidFill>
            <a:srgbClr val="26262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0811547-9405-7501-142A-193BB38F6DA0}"/>
              </a:ext>
            </a:extLst>
          </p:cNvPr>
          <p:cNvSpPr/>
          <p:nvPr/>
        </p:nvSpPr>
        <p:spPr>
          <a:xfrm>
            <a:off x="4978416" y="70398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54845AF-55BC-9BD4-B97C-AA6187C9F567}"/>
              </a:ext>
            </a:extLst>
          </p:cNvPr>
          <p:cNvSpPr/>
          <p:nvPr/>
        </p:nvSpPr>
        <p:spPr>
          <a:xfrm>
            <a:off x="192944" y="4297928"/>
            <a:ext cx="1980000" cy="1800000"/>
          </a:xfrm>
          <a:prstGeom prst="hexagon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4949CF-9B2D-8A18-6D3B-A2F0F5984F5B}"/>
              </a:ext>
            </a:extLst>
          </p:cNvPr>
          <p:cNvSpPr/>
          <p:nvPr/>
        </p:nvSpPr>
        <p:spPr>
          <a:xfrm>
            <a:off x="1770773" y="3321729"/>
            <a:ext cx="1980000" cy="1800000"/>
          </a:xfrm>
          <a:prstGeom prst="hexagon">
            <a:avLst/>
          </a:prstGeom>
          <a:solidFill>
            <a:srgbClr val="40404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EC39954C-6AFE-1457-53C6-2EDBA57448DB}"/>
              </a:ext>
            </a:extLst>
          </p:cNvPr>
          <p:cNvSpPr/>
          <p:nvPr/>
        </p:nvSpPr>
        <p:spPr>
          <a:xfrm>
            <a:off x="3364887" y="4221729"/>
            <a:ext cx="1980000" cy="1800000"/>
          </a:xfrm>
          <a:prstGeom prst="hexagon">
            <a:avLst/>
          </a:prstGeom>
          <a:solidFill>
            <a:srgbClr val="2626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0B2F-9F0F-700E-1393-7B10FB1ABBD1}"/>
              </a:ext>
            </a:extLst>
          </p:cNvPr>
          <p:cNvSpPr txBox="1"/>
          <p:nvPr/>
        </p:nvSpPr>
        <p:spPr>
          <a:xfrm>
            <a:off x="5918597" y="4071258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F3F5F6"/>
                </a:solidFill>
                <a:latin typeface="Signika negative" pitchFamily="2" charset="0"/>
              </a:rPr>
              <a:t>THANK YOU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A1701-2DCA-1E93-734A-DC6A023FEDEC}"/>
              </a:ext>
            </a:extLst>
          </p:cNvPr>
          <p:cNvCxnSpPr/>
          <p:nvPr/>
        </p:nvCxnSpPr>
        <p:spPr>
          <a:xfrm>
            <a:off x="8176424" y="5640918"/>
            <a:ext cx="1826281" cy="0"/>
          </a:xfrm>
          <a:prstGeom prst="line">
            <a:avLst/>
          </a:prstGeom>
          <a:ln w="76200">
            <a:solidFill>
              <a:srgbClr val="F3F5F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F7C57-7669-4436-CB78-96B59DBF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84" y="8839884"/>
            <a:ext cx="971275" cy="9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74680" y="3399464"/>
            <a:ext cx="6938639" cy="348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4542" y="783935"/>
            <a:ext cx="10906040" cy="138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C5FC35D-0B40-1F60-D771-F8F32AA833C4}"/>
              </a:ext>
            </a:extLst>
          </p:cNvPr>
          <p:cNvSpPr/>
          <p:nvPr/>
        </p:nvSpPr>
        <p:spPr>
          <a:xfrm>
            <a:off x="1517378" y="3804937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F3B1A7-E0C8-AF2A-D2CF-5D914765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3317949"/>
            <a:ext cx="12023537" cy="9739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6D6A89-F4AF-EC12-3F16-C92FE9EE9902}"/>
              </a:ext>
            </a:extLst>
          </p:cNvPr>
          <p:cNvGrpSpPr/>
          <p:nvPr/>
        </p:nvGrpSpPr>
        <p:grpSpPr>
          <a:xfrm>
            <a:off x="740992" y="3317950"/>
            <a:ext cx="12034420" cy="1801917"/>
            <a:chOff x="773669" y="3387631"/>
            <a:chExt cx="12034420" cy="1801917"/>
          </a:xfrm>
        </p:grpSpPr>
        <p:sp>
          <p:nvSpPr>
            <p:cNvPr id="15" name="TextBox 15"/>
            <p:cNvSpPr txBox="1"/>
            <p:nvPr/>
          </p:nvSpPr>
          <p:spPr>
            <a:xfrm>
              <a:off x="773669" y="3387631"/>
              <a:ext cx="5689663" cy="1801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28746" y="3667762"/>
              <a:ext cx="11879343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34"/>
                </a:lnSpc>
              </a:pPr>
              <a:r>
                <a:rPr lang="en-US" sz="24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(Latin) is a location where a skilled barber offers services.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4702" y="955527"/>
            <a:ext cx="2647237" cy="2687084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C4C3DB7-9474-B791-FACB-1AE4F0B34558}"/>
              </a:ext>
            </a:extLst>
          </p:cNvPr>
          <p:cNvSpPr/>
          <p:nvPr/>
        </p:nvSpPr>
        <p:spPr>
          <a:xfrm>
            <a:off x="1577617" y="864452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02B8ED-9480-9175-98E0-2CBCE2F4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4991100"/>
            <a:ext cx="12023537" cy="407664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51878" y="4692058"/>
            <a:ext cx="12202122" cy="5795010"/>
            <a:chOff x="-277731" y="-206273"/>
            <a:chExt cx="2358531" cy="1019073"/>
          </a:xfrm>
        </p:grpSpPr>
        <p:sp>
          <p:nvSpPr>
            <p:cNvPr id="22" name="Freeform 22"/>
            <p:cNvSpPr/>
            <p:nvPr/>
          </p:nvSpPr>
          <p:spPr>
            <a:xfrm>
              <a:off x="-277731" y="-206273"/>
              <a:ext cx="2358531" cy="796224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Twits will be a web-based application which is used for the unisex Tonsorium.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system will manage the day-to-day tasks of the Tonsorium related to it’s Admin, Customer and Staff Members.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 can choose among multiple tonsoriums across City and manage Appointments online.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Maintains the clients, offers, employees and accounts which include the bills, expenses etc</a:t>
              </a: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B8730-D21D-483C-2717-DB7D22EF8D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05" y="4291925"/>
            <a:ext cx="3823633" cy="503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99E874-0C70-B0B4-97AA-2A8E940342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78" y="8865791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76800" y="3408730"/>
            <a:ext cx="8534400" cy="346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REQUIREMENT GATHERING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983</Words>
  <Application>Microsoft Office PowerPoint</Application>
  <PresentationFormat>Custom</PresentationFormat>
  <Paragraphs>264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Arial</vt:lpstr>
      <vt:lpstr>Signika Negative</vt:lpstr>
      <vt:lpstr>Signika Negative</vt:lpstr>
      <vt:lpstr>Georgia Pro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Nayan Patidar</dc:creator>
  <cp:lastModifiedBy>Nayan Patidar</cp:lastModifiedBy>
  <cp:revision>194</cp:revision>
  <dcterms:created xsi:type="dcterms:W3CDTF">2006-08-16T00:00:00Z</dcterms:created>
  <dcterms:modified xsi:type="dcterms:W3CDTF">2023-10-29T06:07:41Z</dcterms:modified>
  <dc:identifier>DAFrzoXTqDY</dc:identifier>
</cp:coreProperties>
</file>